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0" r:id="rId4"/>
    <p:sldId id="258" r:id="rId5"/>
    <p:sldId id="262" r:id="rId6"/>
    <p:sldId id="264" r:id="rId7"/>
    <p:sldId id="265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m6zt24w0q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816336" cy="2592493"/>
          </a:xfrm>
        </p:spPr>
        <p:txBody>
          <a:bodyPr/>
          <a:lstStyle/>
          <a:p>
            <a:r>
              <a:rPr lang="en-US" dirty="0" smtClean="0">
                <a:latin typeface="KG Miss Kindergarten" panose="02000000000000000000" pitchFamily="2" charset="0"/>
              </a:rPr>
              <a:t>Simile Poems</a:t>
            </a:r>
            <a:endParaRPr lang="en-US" dirty="0">
              <a:latin typeface="KG Miss Kindergarte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KG Miss Kindergarten" panose="02000000000000000000" pitchFamily="2" charset="0"/>
                <a:cs typeface="Leelawadee" panose="020B0502040204020203" pitchFamily="34" charset="-34"/>
              </a:rPr>
              <a:t>A poem that uses words “like” or “as” when making a comparison between two things that are not alike.</a:t>
            </a:r>
            <a:endParaRPr lang="en-US" dirty="0">
              <a:latin typeface="KG Miss Kindergarten" panose="02000000000000000000" pitchFamily="2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50805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20" y="499532"/>
            <a:ext cx="10800079" cy="4549988"/>
          </a:xfrm>
        </p:spPr>
        <p:txBody>
          <a:bodyPr>
            <a:normAutofit/>
          </a:bodyPr>
          <a:lstStyle/>
          <a:p>
            <a:pPr algn="ctr"/>
            <a:r>
              <a:rPr lang="en-US" sz="12000" dirty="0" smtClean="0">
                <a:latin typeface="KG Miss Kindergarten" panose="02000000000000000000" pitchFamily="2" charset="0"/>
              </a:rPr>
              <a:t>Have fun!!!</a:t>
            </a:r>
            <a:endParaRPr lang="en-US" sz="120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59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m6zt24w0q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06885" y="692727"/>
            <a:ext cx="9753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97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1018" y="489527"/>
            <a:ext cx="889461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KG Miss Kindergarten" panose="02000000000000000000" pitchFamily="2" charset="0"/>
              </a:rPr>
              <a:t>Similes</a:t>
            </a:r>
          </a:p>
          <a:p>
            <a:pPr algn="ctr"/>
            <a:endParaRPr lang="en-US" sz="2400" dirty="0">
              <a:latin typeface="KG Miss Kindergarten" panose="02000000000000000000" pitchFamily="2" charset="0"/>
            </a:endParaRP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Comparing two things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Is simple as can be.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Just use “as” or “like”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And you have a </a:t>
            </a:r>
            <a:r>
              <a:rPr lang="en-US" sz="2400" b="1" dirty="0" smtClean="0">
                <a:latin typeface="KG Miss Kindergarten" panose="02000000000000000000" pitchFamily="2" charset="0"/>
              </a:rPr>
              <a:t>simile</a:t>
            </a:r>
            <a:r>
              <a:rPr lang="en-US" sz="2400" dirty="0" smtClean="0">
                <a:latin typeface="KG Miss Kindergarten" panose="02000000000000000000" pitchFamily="2" charset="0"/>
              </a:rPr>
              <a:t>.</a:t>
            </a:r>
          </a:p>
          <a:p>
            <a:pPr algn="ctr"/>
            <a:endParaRPr lang="en-US" sz="2400" dirty="0">
              <a:latin typeface="KG Miss Kindergarten" panose="02000000000000000000" pitchFamily="2" charset="0"/>
            </a:endParaRP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He was hungry as a bear.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She was busy as a bee.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Jam is sticky as honey.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The house is tall as a tree.</a:t>
            </a:r>
          </a:p>
          <a:p>
            <a:pPr algn="ctr"/>
            <a:endParaRPr lang="en-US" sz="2400" dirty="0">
              <a:latin typeface="KG Miss Kindergarten" panose="02000000000000000000" pitchFamily="2" charset="0"/>
            </a:endParaRP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Stars twinkle like diamonds.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Joe is sly like a fox.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Sally swims like a fish.</a:t>
            </a:r>
          </a:p>
          <a:p>
            <a:pPr algn="ctr"/>
            <a:r>
              <a:rPr lang="en-US" sz="2400" dirty="0" smtClean="0">
                <a:latin typeface="KG Miss Kindergarten" panose="02000000000000000000" pitchFamily="2" charset="0"/>
              </a:rPr>
              <a:t>The shirt smelled like socks</a:t>
            </a:r>
            <a:r>
              <a:rPr lang="en-US" sz="2200" dirty="0" smtClean="0">
                <a:latin typeface="KG Miss Kindergarten" panose="02000000000000000000" pitchFamily="2" charset="0"/>
              </a:rPr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  </a:t>
            </a: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37" y="1695050"/>
            <a:ext cx="1838037" cy="17039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059" y="2087433"/>
            <a:ext cx="806323" cy="1043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982" y="4381090"/>
            <a:ext cx="1328217" cy="8952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630" y="4068190"/>
            <a:ext cx="1229952" cy="136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40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Let’s practice!</a:t>
            </a:r>
            <a:endParaRPr lang="en-US" dirty="0">
              <a:solidFill>
                <a:schemeClr val="bg1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1564" y="2299855"/>
            <a:ext cx="9467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The pizza is as hot as _____________.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Her eyes are as blue as _____________.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I am fast like a _____________.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My teacher is as sweet as _____________.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He is as funny as _____________.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Medical workers are as brave as _____________.</a:t>
            </a:r>
          </a:p>
          <a:p>
            <a:endParaRPr lang="en-US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8277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75920"/>
            <a:ext cx="11236960" cy="61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6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This week’s assignment</a:t>
            </a:r>
            <a:endParaRPr lang="en-US" sz="7000" dirty="0">
              <a:solidFill>
                <a:schemeClr val="bg1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160" y="2722880"/>
            <a:ext cx="9387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You will write 2 Simile Poems</a:t>
            </a:r>
          </a:p>
          <a:p>
            <a:endParaRPr lang="en-US" sz="48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*Sensory Color Poem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*Imagery Color Poem</a:t>
            </a:r>
            <a:endParaRPr lang="en-US" sz="48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1911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Imagery Color Poem Example</a:t>
            </a:r>
            <a:endParaRPr lang="en-US" dirty="0">
              <a:solidFill>
                <a:schemeClr val="bg1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3764" y="2865120"/>
            <a:ext cx="4521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Orange is energy</a:t>
            </a:r>
            <a:endParaRPr lang="en-US" sz="2400" dirty="0">
              <a:solidFill>
                <a:schemeClr val="bg1"/>
              </a:solidFill>
              <a:latin typeface="KG Miss Kindergarten" panose="020000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like a ball of fire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like a citrus fruit</a:t>
            </a:r>
          </a:p>
          <a:p>
            <a:r>
              <a:rPr lang="en-US" sz="2400" dirty="0">
                <a:solidFill>
                  <a:schemeClr val="bg1"/>
                </a:solidFill>
                <a:latin typeface="KG Miss Kindergarten" panose="02000000000000000000" pitchFamily="2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s wild as a new tiger kitten.</a:t>
            </a:r>
          </a:p>
        </p:txBody>
      </p:sp>
      <p:sp>
        <p:nvSpPr>
          <p:cNvPr id="5" name="Oval 4"/>
          <p:cNvSpPr/>
          <p:nvPr/>
        </p:nvSpPr>
        <p:spPr>
          <a:xfrm>
            <a:off x="2715895" y="2949970"/>
            <a:ext cx="2103120" cy="2103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latin typeface="KG Miss Kindergarten" panose="02000000000000000000" pitchFamily="2" charset="0"/>
              </a:rPr>
              <a:t>Orange</a:t>
            </a:r>
            <a:endParaRPr lang="en-US" sz="2800" dirty="0">
              <a:solidFill>
                <a:srgbClr val="FFC000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0700" y="2030187"/>
            <a:ext cx="1920240" cy="19202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KG Miss Kindergarten" panose="02000000000000000000" pitchFamily="2" charset="0"/>
              </a:rPr>
              <a:t>Fire</a:t>
            </a:r>
            <a:endParaRPr lang="en-US" sz="2400" dirty="0">
              <a:solidFill>
                <a:srgbClr val="FFC000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014910" y="2048057"/>
            <a:ext cx="1920240" cy="19202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KG Miss Kindergarten" panose="02000000000000000000" pitchFamily="2" charset="0"/>
              </a:rPr>
              <a:t>Energy</a:t>
            </a:r>
            <a:endParaRPr lang="en-US" sz="2400" dirty="0">
              <a:solidFill>
                <a:srgbClr val="FFC000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0700" y="4512490"/>
            <a:ext cx="1920240" cy="19202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KG Miss Kindergarten" panose="02000000000000000000" pitchFamily="2" charset="0"/>
              </a:rPr>
              <a:t>Citrus Fruit</a:t>
            </a:r>
            <a:endParaRPr lang="en-US" sz="2400" dirty="0">
              <a:solidFill>
                <a:srgbClr val="FFC000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55539" y="4512490"/>
            <a:ext cx="1920240" cy="19202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KG Miss Kindergarten" panose="02000000000000000000" pitchFamily="2" charset="0"/>
              </a:rPr>
              <a:t>T</a:t>
            </a:r>
            <a:r>
              <a:rPr lang="en-US" sz="2400" dirty="0" smtClean="0">
                <a:solidFill>
                  <a:srgbClr val="FFC000"/>
                </a:solidFill>
                <a:latin typeface="KG Miss Kindergarten" panose="02000000000000000000" pitchFamily="2" charset="0"/>
              </a:rPr>
              <a:t>iger</a:t>
            </a:r>
            <a:endParaRPr lang="en-US" sz="2400" dirty="0">
              <a:solidFill>
                <a:srgbClr val="FFC000"/>
              </a:solidFill>
              <a:latin typeface="KG Miss Kindergarte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575175" y="3385796"/>
            <a:ext cx="62992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164081" y="3149600"/>
            <a:ext cx="911860" cy="546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409825" y="4688055"/>
            <a:ext cx="911860" cy="73007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445794" y="4471037"/>
            <a:ext cx="930591" cy="434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561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744" y="493184"/>
            <a:ext cx="10772775" cy="1658198"/>
          </a:xfrm>
        </p:spPr>
        <p:txBody>
          <a:bodyPr/>
          <a:lstStyle/>
          <a:p>
            <a:r>
              <a:rPr lang="en-US" dirty="0" smtClean="0">
                <a:latin typeface="KG Miss Kindergarten" panose="02000000000000000000" pitchFamily="2" charset="0"/>
              </a:rPr>
              <a:t>Sensory Simile Color Poem</a:t>
            </a:r>
            <a:endParaRPr lang="en-US" dirty="0"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391223"/>
              </p:ext>
            </p:extLst>
          </p:nvPr>
        </p:nvGraphicFramePr>
        <p:xfrm>
          <a:off x="782320" y="3281680"/>
          <a:ext cx="105156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563240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641086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350121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933043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87072290"/>
                    </a:ext>
                  </a:extLst>
                </a:gridCol>
              </a:tblGrid>
              <a:tr h="95412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KG Miss Kindergarten" panose="02000000000000000000" pitchFamily="2" charset="0"/>
                          <a:cs typeface="Leelawadee" panose="020B0502040204020203" pitchFamily="34" charset="-34"/>
                        </a:rPr>
                        <a:t>Feels like</a:t>
                      </a:r>
                      <a:endParaRPr lang="en-US" sz="2400" dirty="0">
                        <a:latin typeface="KG Miss Kindergarten" panose="02000000000000000000" pitchFamily="2" charset="0"/>
                        <a:cs typeface="Leelawadee" panose="020B05020402040202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KG Miss Kindergarten" panose="02000000000000000000" pitchFamily="2" charset="0"/>
                          <a:cs typeface="Leelawadee" panose="020B0502040204020203" pitchFamily="34" charset="-34"/>
                        </a:rPr>
                        <a:t>Tastes like </a:t>
                      </a:r>
                      <a:endParaRPr lang="en-US" sz="2400" dirty="0">
                        <a:latin typeface="KG Miss Kindergarten" panose="02000000000000000000" pitchFamily="2" charset="0"/>
                        <a:cs typeface="Leelawadee" panose="020B05020402040202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KG Miss Kindergarten" panose="02000000000000000000" pitchFamily="2" charset="0"/>
                          <a:cs typeface="Leelawadee" panose="020B0502040204020203" pitchFamily="34" charset="-34"/>
                        </a:rPr>
                        <a:t>Smells</a:t>
                      </a:r>
                      <a:r>
                        <a:rPr lang="en-US" sz="2400" baseline="0" dirty="0" smtClean="0">
                          <a:latin typeface="KG Miss Kindergarten" panose="02000000000000000000" pitchFamily="2" charset="0"/>
                          <a:cs typeface="Leelawadee" panose="020B0502040204020203" pitchFamily="34" charset="-34"/>
                        </a:rPr>
                        <a:t> like</a:t>
                      </a:r>
                      <a:endParaRPr lang="en-US" sz="2400" dirty="0">
                        <a:latin typeface="KG Miss Kindergarten" panose="02000000000000000000" pitchFamily="2" charset="0"/>
                        <a:cs typeface="Leelawadee" panose="020B05020402040202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KG Miss Kindergarten" panose="02000000000000000000" pitchFamily="2" charset="0"/>
                          <a:cs typeface="Leelawadee" panose="020B0502040204020203" pitchFamily="34" charset="-34"/>
                        </a:rPr>
                        <a:t>Sounds like</a:t>
                      </a:r>
                      <a:r>
                        <a:rPr lang="en-US" sz="2400" baseline="0" dirty="0" smtClean="0">
                          <a:latin typeface="KG Miss Kindergarten" panose="02000000000000000000" pitchFamily="2" charset="0"/>
                          <a:cs typeface="Leelawadee" panose="020B0502040204020203" pitchFamily="34" charset="-34"/>
                        </a:rPr>
                        <a:t> </a:t>
                      </a:r>
                      <a:endParaRPr lang="en-US" sz="2400" dirty="0">
                        <a:latin typeface="KG Miss Kindergarten" panose="02000000000000000000" pitchFamily="2" charset="0"/>
                        <a:cs typeface="Leelawadee" panose="020B05020402040202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KG Miss Kindergarten" panose="02000000000000000000" pitchFamily="2" charset="0"/>
                          <a:cs typeface="Leelawadee" panose="020B0502040204020203" pitchFamily="34" charset="-34"/>
                        </a:rPr>
                        <a:t>Looks like</a:t>
                      </a:r>
                      <a:endParaRPr lang="en-US" sz="2400" dirty="0">
                        <a:latin typeface="KG Miss Kindergarten" panose="02000000000000000000" pitchFamily="2" charset="0"/>
                        <a:cs typeface="Leelawadee" panose="020B05020402040202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096069"/>
                  </a:ext>
                </a:extLst>
              </a:tr>
              <a:tr h="780644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762722"/>
                  </a:ext>
                </a:extLst>
              </a:tr>
              <a:tr h="780644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6929"/>
                  </a:ext>
                </a:extLst>
              </a:tr>
              <a:tr h="7459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1273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53280" y="1879600"/>
            <a:ext cx="279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KG Miss Kindergarten" panose="02000000000000000000" pitchFamily="2" charset="0"/>
              </a:rPr>
              <a:t>_____________</a:t>
            </a:r>
          </a:p>
          <a:p>
            <a:pPr algn="ctr"/>
            <a:r>
              <a:rPr lang="en-US" sz="3200" dirty="0" smtClean="0">
                <a:solidFill>
                  <a:schemeClr val="accent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Color</a:t>
            </a:r>
            <a:endParaRPr lang="en-US" sz="3200" dirty="0">
              <a:solidFill>
                <a:schemeClr val="accent1"/>
              </a:solidFill>
              <a:latin typeface="KG Miss Kindergarten" panose="02000000000000000000" pitchFamily="2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931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KG Miss Kindergarten" panose="02000000000000000000" pitchFamily="2" charset="0"/>
              </a:rPr>
              <a:t>Sensory Simile Color Poem Example</a:t>
            </a:r>
            <a:endParaRPr lang="en-US" sz="4800" dirty="0">
              <a:solidFill>
                <a:schemeClr val="bg1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480" y="2377440"/>
            <a:ext cx="8117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Blue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Blue feels like freezing cold ice.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Blue tastes like blue raspberry popsicles.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Blue smells like blueberry pancakes.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Blue sounds like waves crashing on the beach.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KG Miss Kindergarten" panose="02000000000000000000" pitchFamily="2" charset="0"/>
                <a:cs typeface="Leelawadee" panose="020B0502040204020203" pitchFamily="34" charset="-34"/>
              </a:rPr>
              <a:t>Blue looks like a sparkling swimming pool.</a:t>
            </a:r>
            <a:endParaRPr lang="en-US" sz="3000" dirty="0">
              <a:solidFill>
                <a:schemeClr val="bg1"/>
              </a:solidFill>
              <a:latin typeface="KG Miss Kindergarten" panose="02000000000000000000" pitchFamily="2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19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4231</TotalTime>
  <Words>258</Words>
  <Application>Microsoft Office PowerPoint</Application>
  <PresentationFormat>Widescreen</PresentationFormat>
  <Paragraphs>58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KG Miss Kindergarten</vt:lpstr>
      <vt:lpstr>Leelawadee</vt:lpstr>
      <vt:lpstr>Metropolitan</vt:lpstr>
      <vt:lpstr>Simile Poems</vt:lpstr>
      <vt:lpstr>PowerPoint Presentation</vt:lpstr>
      <vt:lpstr>PowerPoint Presentation</vt:lpstr>
      <vt:lpstr>Let’s practice!</vt:lpstr>
      <vt:lpstr>PowerPoint Presentation</vt:lpstr>
      <vt:lpstr>This week’s assignment</vt:lpstr>
      <vt:lpstr>Imagery Color Poem Example</vt:lpstr>
      <vt:lpstr>Sensory Simile Color Poem</vt:lpstr>
      <vt:lpstr>Sensory Simile Color Poem Example</vt:lpstr>
      <vt:lpstr>Have fun!!!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Simile Poems</dc:title>
  <dc:creator>Heather Carstens</dc:creator>
  <cp:lastModifiedBy>Heather Carstens</cp:lastModifiedBy>
  <cp:revision>24</cp:revision>
  <dcterms:created xsi:type="dcterms:W3CDTF">2020-05-05T21:19:01Z</dcterms:created>
  <dcterms:modified xsi:type="dcterms:W3CDTF">2020-05-08T19:50:22Z</dcterms:modified>
</cp:coreProperties>
</file>